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3" r:id="rId2"/>
    <p:sldId id="300" r:id="rId3"/>
    <p:sldId id="301" r:id="rId4"/>
    <p:sldId id="302" r:id="rId5"/>
    <p:sldId id="305" r:id="rId6"/>
    <p:sldId id="316" r:id="rId7"/>
    <p:sldId id="317" r:id="rId8"/>
    <p:sldId id="318" r:id="rId9"/>
  </p:sldIdLst>
  <p:sldSz cx="9144000" cy="6858000" type="screen4x3"/>
  <p:notesSz cx="6858000" cy="9144000"/>
  <p:defaultTextStyle>
    <a:defPPr>
      <a:defRPr lang="en-AU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ils, Shaun" initials="JS" lastIdx="1" clrIdx="0"/>
  <p:cmAuthor id="1" name="Robert Shouldice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6A3"/>
    <a:srgbClr val="FFE4CD"/>
    <a:srgbClr val="FFE8DE"/>
    <a:srgbClr val="FFF0E2"/>
    <a:srgbClr val="FFD401"/>
    <a:srgbClr val="666666"/>
    <a:srgbClr val="DF4C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960" autoAdjust="0"/>
  </p:normalViewPr>
  <p:slideViewPr>
    <p:cSldViewPr snapToGrid="0" snapToObjects="1">
      <p:cViewPr>
        <p:scale>
          <a:sx n="60" d="100"/>
          <a:sy n="60" d="100"/>
        </p:scale>
        <p:origin x="-3084" y="-10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3" d="100"/>
          <a:sy n="63" d="100"/>
        </p:scale>
        <p:origin x="-2680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Average time taken to complete projects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2869336441925699"/>
          <c:y val="0.137539906785209"/>
          <c:w val="0.84740009049234799"/>
          <c:h val="0.698278450973906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Average Times Taken to complete Projects</c:v>
                </c:pt>
              </c:strCache>
            </c:strRef>
          </c:tx>
          <c:invertIfNegative val="0"/>
          <c:trendline>
            <c:trendlineType val="linear"/>
            <c:dispRSqr val="0"/>
            <c:dispEq val="0"/>
          </c:trendline>
          <c:cat>
            <c:strRef>
              <c:f>Sheet1!$B$1:$D$1</c:f>
              <c:strCache>
                <c:ptCount val="3"/>
                <c:pt idx="0">
                  <c:v>2012-13*</c:v>
                </c:pt>
                <c:pt idx="1">
                  <c:v>2013-15</c:v>
                </c:pt>
                <c:pt idx="2">
                  <c:v>2015-16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10</c:v>
                </c:pt>
                <c:pt idx="1">
                  <c:v>8</c:v>
                </c:pt>
                <c:pt idx="2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295680"/>
        <c:axId val="42297600"/>
      </c:barChart>
      <c:catAx>
        <c:axId val="422956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Financial Years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42297600"/>
        <c:crosses val="autoZero"/>
        <c:auto val="1"/>
        <c:lblAlgn val="ctr"/>
        <c:lblOffset val="100"/>
        <c:noMultiLvlLbl val="0"/>
      </c:catAx>
      <c:valAx>
        <c:axId val="4229760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Months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42295680"/>
        <c:crosses val="autoZero"/>
        <c:crossBetween val="between"/>
        <c:majorUnit val="12"/>
        <c:minorUnit val="0.4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6B4C78F-0B7F-43F9-A8D5-CACC5FB37845}" type="datetime1">
              <a:rPr lang="en-AU"/>
              <a:pPr>
                <a:defRPr/>
              </a:pPr>
              <a:t>1/03/2016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2CEFA2B-CE27-45FB-A8AE-A5E0351490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1495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72E947F-4A59-46EB-BC85-FFE252C9D85D}" type="datetime1">
              <a:rPr lang="en-AU"/>
              <a:pPr>
                <a:defRPr/>
              </a:pPr>
              <a:t>1/03/2016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noProof="0" smtClean="0"/>
              <a:t>Click to edit Master text styles</a:t>
            </a:r>
          </a:p>
          <a:p>
            <a:pPr lvl="1"/>
            <a:r>
              <a:rPr lang="en-AU" altLang="en-US" noProof="0" smtClean="0"/>
              <a:t>Second level</a:t>
            </a:r>
          </a:p>
          <a:p>
            <a:pPr lvl="2"/>
            <a:r>
              <a:rPr lang="en-AU" altLang="en-US" noProof="0" smtClean="0"/>
              <a:t>Third level</a:t>
            </a:r>
          </a:p>
          <a:p>
            <a:pPr lvl="3"/>
            <a:r>
              <a:rPr lang="en-AU" altLang="en-US" noProof="0" smtClean="0"/>
              <a:t>Fourth level</a:t>
            </a:r>
          </a:p>
          <a:p>
            <a:pPr lvl="4"/>
            <a:r>
              <a:rPr lang="en-AU" alt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79B2041-67B7-4B2A-8BAE-7A0775007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2692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4BCC2FE-4144-43BA-AC2A-890BD24654F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alt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7316B4-F3A5-4C73-8F22-BC669C31D4A9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alt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7316B4-F3A5-4C73-8F22-BC669C31D4A9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alt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7316B4-F3A5-4C73-8F22-BC669C31D4A9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AU" altLang="en-US" b="0" dirty="0" smtClean="0"/>
              <a:t>Future Business:  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see a potential for increased business with NSW Trains. </a:t>
            </a:r>
            <a:endParaRPr lang="en-AU" dirty="0" smtClean="0"/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AU" altLang="en-US" b="0" dirty="0" smtClean="0"/>
              <a:t>Personnel: 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NSW Trains’ personnel demonstrate appropriate subject matter knowledge, and can effectively respond to our inquiries. 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Purchase Orders: Purchase orders that NSW Trains submits are clear, and include correct and complete information to facilitate processing. 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Payment Timeliness: NSW Trains provides timely payment, in accordance with our terms and conditions. </a:t>
            </a:r>
            <a:endParaRPr lang="en-AU" dirty="0" smtClean="0"/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AU" dirty="0" smtClean="0"/>
              <a:t>Project Management: 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NSW Trains supports our ability to meet established deadlines by providing us with adequate lead times, accurate information, and by limiting late or frequent changes to requirements. </a:t>
            </a:r>
            <a:endParaRPr lang="en-AU" dirty="0" smtClean="0"/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dirty="0" smtClean="0"/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dirty="0" smtClean="0">
              <a:effectLst/>
            </a:endParaRPr>
          </a:p>
          <a:p>
            <a:pPr eaLnBrk="1" hangingPunct="1"/>
            <a:endParaRPr lang="en-AU" alt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7316B4-F3A5-4C73-8F22-BC669C31D4A9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alt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7316B4-F3A5-4C73-8F22-BC669C31D4A9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alt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7316B4-F3A5-4C73-8F22-BC669C31D4A9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alt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7316B4-F3A5-4C73-8F22-BC669C31D4A9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693664"/>
          </a:xfrm>
          <a:prstGeom prst="rect">
            <a:avLst/>
          </a:prstGeom>
        </p:spPr>
      </p:pic>
      <p:pic>
        <p:nvPicPr>
          <p:cNvPr id="5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75" y="6040438"/>
            <a:ext cx="215106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2710"/>
            <a:ext cx="7772400" cy="678722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rgbClr val="DF4C1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944391"/>
            <a:ext cx="7772400" cy="468189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086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NSW Trains PowerPoint Template-to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30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75" y="6040438"/>
            <a:ext cx="215106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0814"/>
            <a:ext cx="8229600" cy="9614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70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NSW Trains PowerPoint Template-to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30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0814"/>
            <a:ext cx="8229600" cy="9614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7375" y="5964238"/>
            <a:ext cx="215106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0815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NSW Trains PowerPoint Template-to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75" y="6040438"/>
            <a:ext cx="215106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26745"/>
            <a:ext cx="7772400" cy="1470025"/>
          </a:xfrm>
        </p:spPr>
        <p:txBody>
          <a:bodyPr>
            <a:normAutofit/>
          </a:bodyPr>
          <a:lstStyle>
            <a:lvl1pPr algn="ctr">
              <a:defRPr sz="4200">
                <a:solidFill>
                  <a:srgbClr val="DF4C1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8252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900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NSW Trains PowerPoint Template-to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020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NSW Trains PowerPoint Template-to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1287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DF4C1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5263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1287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DF4C1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5263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552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NSW Trains PowerPoint Template-to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6180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inal slide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64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636588"/>
            <a:ext cx="822960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AU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AU" altLang="en-US" smtClean="0"/>
          </a:p>
        </p:txBody>
      </p:sp>
      <p:sp>
        <p:nvSpPr>
          <p:cNvPr id="1028" name="TextBox 11"/>
          <p:cNvSpPr txBox="1">
            <a:spLocks noChangeArrowheads="1"/>
          </p:cNvSpPr>
          <p:nvPr/>
        </p:nvSpPr>
        <p:spPr bwMode="auto">
          <a:xfrm>
            <a:off x="457200" y="6291263"/>
            <a:ext cx="26050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D718C6AE-0CE7-4E25-9C08-DBF46D47AFFA}" type="slidenum">
              <a:rPr lang="en-AU" altLang="en-US" sz="1200" smtClean="0">
                <a:solidFill>
                  <a:srgbClr val="7F7F7F"/>
                </a:solidFill>
              </a:rPr>
              <a:pPr eaLnBrk="1" hangingPunct="1">
                <a:defRPr/>
              </a:pPr>
              <a:t>‹#›</a:t>
            </a:fld>
            <a:endParaRPr lang="en-AU" altLang="en-US" sz="1200" smtClean="0">
              <a:solidFill>
                <a:srgbClr val="7F7F7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666666"/>
          </a:solidFill>
          <a:latin typeface="+mj-lt"/>
          <a:ea typeface="+mj-ea"/>
          <a:cs typeface="+mj-c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666666"/>
          </a:solidFill>
          <a:latin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666666"/>
          </a:solidFill>
          <a:latin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666666"/>
          </a:solidFill>
          <a:latin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666666"/>
          </a:solidFill>
          <a:latin typeface="Arial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666666"/>
          </a:solidFill>
          <a:latin typeface="Arial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666666"/>
          </a:solidFill>
          <a:latin typeface="Arial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666666"/>
          </a:solidFill>
          <a:latin typeface="Arial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666666"/>
          </a:solidFill>
          <a:latin typeface="Arial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7" Type="http://schemas.microsoft.com/office/2007/relationships/hdphoto" Target="../media/hdphoto1.wd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19099" y="203200"/>
            <a:ext cx="8520363" cy="1440000"/>
          </a:xfrm>
        </p:spPr>
        <p:txBody>
          <a:bodyPr>
            <a:normAutofit/>
          </a:bodyPr>
          <a:lstStyle/>
          <a:p>
            <a:r>
              <a:rPr lang="en-AU" dirty="0" err="1" smtClean="0"/>
              <a:t>Siju</a:t>
            </a:r>
            <a:r>
              <a:rPr lang="en-AU" dirty="0" smtClean="0"/>
              <a:t> </a:t>
            </a:r>
            <a:r>
              <a:rPr lang="en-AU" dirty="0" err="1" smtClean="0"/>
              <a:t>Johny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i="1" dirty="0" smtClean="0">
                <a:solidFill>
                  <a:schemeClr val="bg1">
                    <a:lumMod val="85000"/>
                  </a:schemeClr>
                </a:solidFill>
              </a:rPr>
              <a:t>Head of Procurement, </a:t>
            </a:r>
            <a:r>
              <a:rPr lang="en-US" altLang="en-US" i="1" dirty="0">
                <a:solidFill>
                  <a:schemeClr val="bg1">
                    <a:lumMod val="85000"/>
                  </a:schemeClr>
                </a:solidFill>
              </a:rPr>
              <a:t>NSW </a:t>
            </a:r>
            <a:r>
              <a:rPr lang="en-US" altLang="en-US" i="1" dirty="0" err="1" smtClean="0">
                <a:solidFill>
                  <a:schemeClr val="bg1">
                    <a:lumMod val="85000"/>
                  </a:schemeClr>
                </a:solidFill>
              </a:rPr>
              <a:t>TrainLink</a:t>
            </a:r>
            <a:endParaRPr lang="en-US" altLang="en-US" sz="2700" dirty="0"/>
          </a:p>
        </p:txBody>
      </p:sp>
    </p:spTree>
    <p:extLst>
      <p:ext uri="{BB962C8B-B14F-4D97-AF65-F5344CB8AC3E}">
        <p14:creationId xmlns:p14="http://schemas.microsoft.com/office/powerpoint/2010/main" val="387505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19757" y="-15351"/>
            <a:ext cx="9144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AU" sz="3600" b="1" dirty="0" smtClean="0">
                <a:solidFill>
                  <a:srgbClr val="FFFFFF"/>
                </a:solidFill>
                <a:latin typeface="Segoe Print" pitchFamily="2" charset="0"/>
              </a:rPr>
              <a:t>The Procurement Team</a:t>
            </a:r>
            <a:endParaRPr lang="en-AU" sz="3600" dirty="0">
              <a:solidFill>
                <a:srgbClr val="FFFFFF"/>
              </a:solidFill>
              <a:latin typeface="Segoe Print" pitchFamily="2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469007" y="3049669"/>
            <a:ext cx="3310905" cy="1644598"/>
            <a:chOff x="635621" y="4954669"/>
            <a:chExt cx="3310905" cy="1644598"/>
          </a:xfrm>
        </p:grpSpPr>
        <p:grpSp>
          <p:nvGrpSpPr>
            <p:cNvPr id="17" name="Group 16"/>
            <p:cNvGrpSpPr/>
            <p:nvPr/>
          </p:nvGrpSpPr>
          <p:grpSpPr>
            <a:xfrm>
              <a:off x="635621" y="5445224"/>
              <a:ext cx="3144291" cy="1154043"/>
              <a:chOff x="319049" y="5249412"/>
              <a:chExt cx="3560899" cy="1335892"/>
            </a:xfrm>
          </p:grpSpPr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44056" y="5249412"/>
                <a:ext cx="1335892" cy="1335892"/>
              </a:xfrm>
              <a:prstGeom prst="rect">
                <a:avLst/>
              </a:prstGeom>
            </p:spPr>
          </p:pic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19049" y="5304601"/>
                <a:ext cx="2086876" cy="1225514"/>
              </a:xfrm>
              <a:prstGeom prst="rect">
                <a:avLst/>
              </a:prstGeom>
            </p:spPr>
          </p:pic>
        </p:grpSp>
        <p:sp>
          <p:nvSpPr>
            <p:cNvPr id="23" name="TextBox 22"/>
            <p:cNvSpPr txBox="1"/>
            <p:nvPr/>
          </p:nvSpPr>
          <p:spPr>
            <a:xfrm>
              <a:off x="657925" y="4954669"/>
              <a:ext cx="32886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b="1" dirty="0" smtClean="0">
                  <a:solidFill>
                    <a:srgbClr val="002060"/>
                  </a:solidFill>
                  <a:latin typeface="Segoe Print" pitchFamily="2" charset="0"/>
                </a:rPr>
                <a:t>Ethical Procurement </a:t>
              </a:r>
              <a:r>
                <a:rPr lang="en-AU" sz="1400" b="1" dirty="0" err="1" smtClean="0">
                  <a:solidFill>
                    <a:srgbClr val="002060"/>
                  </a:solidFill>
                  <a:latin typeface="Segoe Print" pitchFamily="2" charset="0"/>
                </a:rPr>
                <a:t>elearning</a:t>
              </a:r>
              <a:endParaRPr lang="en-GB" sz="1400" b="1" dirty="0">
                <a:solidFill>
                  <a:srgbClr val="002060"/>
                </a:solidFill>
                <a:latin typeface="Segoe Print" pitchFamily="2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954614" y="1924000"/>
            <a:ext cx="3288601" cy="1663900"/>
            <a:chOff x="4954614" y="4935367"/>
            <a:chExt cx="3288601" cy="1663900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4822" y="5258147"/>
              <a:ext cx="1310640" cy="1341120"/>
            </a:xfrm>
            <a:prstGeom prst="rect">
              <a:avLst/>
            </a:prstGeom>
          </p:spPr>
        </p:pic>
        <p:grpSp>
          <p:nvGrpSpPr>
            <p:cNvPr id="26" name="Group 25"/>
            <p:cNvGrpSpPr/>
            <p:nvPr/>
          </p:nvGrpSpPr>
          <p:grpSpPr>
            <a:xfrm>
              <a:off x="6336295" y="5415056"/>
              <a:ext cx="1773044" cy="1161113"/>
              <a:chOff x="6358597" y="5348150"/>
              <a:chExt cx="1773044" cy="1161113"/>
            </a:xfrm>
          </p:grpSpPr>
          <p:pic>
            <p:nvPicPr>
              <p:cNvPr id="24" name="Picture 23"/>
              <p:cNvPicPr>
                <a:picLocks noChangeAspect="1"/>
              </p:cNvPicPr>
              <p:nvPr/>
            </p:nvPicPr>
            <p:blipFill>
              <a:blip r:embed="rId6"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saturation sat="66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668471" y="5348150"/>
                <a:ext cx="1159181" cy="1161113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sp>
            <p:nvSpPr>
              <p:cNvPr id="22" name="TextBox 21"/>
              <p:cNvSpPr txBox="1"/>
              <p:nvPr/>
            </p:nvSpPr>
            <p:spPr>
              <a:xfrm>
                <a:off x="6358597" y="5500980"/>
                <a:ext cx="177304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4800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rebuchet MS" pitchFamily="34" charset="0"/>
                  </a:rPr>
                  <a:t>3B</a:t>
                </a:r>
                <a:endParaRPr lang="en-GB" sz="4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rebuchet MS" pitchFamily="34" charset="0"/>
                </a:endParaRPr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4954614" y="4935367"/>
              <a:ext cx="32886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b="1" dirty="0" smtClean="0">
                  <a:solidFill>
                    <a:srgbClr val="C00000"/>
                  </a:solidFill>
                  <a:latin typeface="Segoe Print" pitchFamily="2" charset="0"/>
                </a:rPr>
                <a:t>Procurement Accreditation G&amp;S</a:t>
              </a:r>
              <a:endParaRPr lang="en-GB" sz="1400" b="1" dirty="0">
                <a:solidFill>
                  <a:srgbClr val="C00000"/>
                </a:solidFill>
                <a:latin typeface="Segoe Print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9171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8858" y="-24798"/>
            <a:ext cx="91440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AU" sz="3600" b="1" dirty="0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Voice of the Supplier – What it is…</a:t>
            </a:r>
            <a:endParaRPr lang="en-GB" sz="20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08615" y="2026920"/>
            <a:ext cx="4163385" cy="4122410"/>
          </a:xfrm>
          <a:prstGeom prst="rect">
            <a:avLst/>
          </a:prstGeom>
        </p:spPr>
      </p:pic>
      <p:sp>
        <p:nvSpPr>
          <p:cNvPr id="20" name="Content Placeholder 6"/>
          <p:cNvSpPr>
            <a:spLocks noGrp="1"/>
          </p:cNvSpPr>
          <p:nvPr>
            <p:ph idx="1"/>
          </p:nvPr>
        </p:nvSpPr>
        <p:spPr>
          <a:xfrm>
            <a:off x="4953000" y="1391915"/>
            <a:ext cx="3855720" cy="4525963"/>
          </a:xfrm>
        </p:spPr>
        <p:txBody>
          <a:bodyPr/>
          <a:lstStyle/>
          <a:p>
            <a:r>
              <a:rPr lang="en-AU" sz="2400" dirty="0" smtClean="0"/>
              <a:t>Survey-based management tool</a:t>
            </a:r>
          </a:p>
          <a:p>
            <a:endParaRPr lang="en-AU" sz="2400" dirty="0" smtClean="0"/>
          </a:p>
          <a:p>
            <a:r>
              <a:rPr lang="en-AU" sz="2400" dirty="0" smtClean="0"/>
              <a:t>Independently run by CEB</a:t>
            </a:r>
          </a:p>
          <a:p>
            <a:endParaRPr lang="en-AU" sz="2400" dirty="0"/>
          </a:p>
          <a:p>
            <a:r>
              <a:rPr lang="en-AU" sz="2400" dirty="0" smtClean="0"/>
              <a:t>Automated</a:t>
            </a:r>
          </a:p>
          <a:p>
            <a:endParaRPr lang="en-AU" sz="2400" dirty="0"/>
          </a:p>
          <a:p>
            <a:r>
              <a:rPr lang="en-AU" sz="2400" dirty="0" smtClean="0"/>
              <a:t>Safe-zone</a:t>
            </a:r>
            <a:endParaRPr lang="en-AU" sz="2400" dirty="0"/>
          </a:p>
        </p:txBody>
      </p:sp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0725" y="3163916"/>
            <a:ext cx="1345813" cy="545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409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36286" y="-29876"/>
            <a:ext cx="91440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AU" sz="3600" b="1" dirty="0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What we are trying to achieve</a:t>
            </a:r>
            <a:endParaRPr lang="en-GB" sz="20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Content Placeholder 6"/>
          <p:cNvSpPr>
            <a:spLocks noGrp="1"/>
          </p:cNvSpPr>
          <p:nvPr>
            <p:ph idx="1"/>
          </p:nvPr>
        </p:nvSpPr>
        <p:spPr>
          <a:xfrm>
            <a:off x="267630" y="1791936"/>
            <a:ext cx="4114800" cy="4040149"/>
          </a:xfrm>
        </p:spPr>
        <p:txBody>
          <a:bodyPr/>
          <a:lstStyle/>
          <a:p>
            <a:pPr marL="0" indent="0" algn="ctr">
              <a:spcAft>
                <a:spcPts val="1200"/>
              </a:spcAft>
              <a:buNone/>
            </a:pPr>
            <a:r>
              <a:rPr lang="en-AU" sz="2400" b="1" dirty="0" smtClean="0"/>
              <a:t>Objectives</a:t>
            </a:r>
          </a:p>
          <a:p>
            <a:pPr>
              <a:spcAft>
                <a:spcPts val="600"/>
              </a:spcAft>
            </a:pPr>
            <a:r>
              <a:rPr lang="en-AU" sz="2000" dirty="0" smtClean="0"/>
              <a:t>Understand </a:t>
            </a:r>
            <a:r>
              <a:rPr lang="en-AU" sz="2000" dirty="0"/>
              <a:t>supplier perceptions of the procurement </a:t>
            </a:r>
            <a:r>
              <a:rPr lang="en-AU" sz="2000" dirty="0" smtClean="0"/>
              <a:t>organisation</a:t>
            </a:r>
          </a:p>
          <a:p>
            <a:pPr>
              <a:spcAft>
                <a:spcPts val="600"/>
              </a:spcAft>
            </a:pPr>
            <a:r>
              <a:rPr lang="en-AU" sz="2000" dirty="0"/>
              <a:t>Compare performance on common attributes across the </a:t>
            </a:r>
            <a:r>
              <a:rPr lang="en-AU" sz="2000" dirty="0" smtClean="0"/>
              <a:t>supply base</a:t>
            </a:r>
          </a:p>
          <a:p>
            <a:pPr>
              <a:spcAft>
                <a:spcPts val="600"/>
              </a:spcAft>
            </a:pPr>
            <a:r>
              <a:rPr lang="en-AU" sz="2000" dirty="0"/>
              <a:t>Target improvement opportunities to improve your relationship with </a:t>
            </a:r>
            <a:r>
              <a:rPr lang="en-AU" sz="2000" dirty="0" smtClean="0"/>
              <a:t>suppliers</a:t>
            </a:r>
            <a:endParaRPr lang="en-AU" sz="2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605451" y="1791936"/>
            <a:ext cx="0" cy="4181707"/>
          </a:xfrm>
          <a:prstGeom prst="line">
            <a:avLst/>
          </a:prstGeom>
          <a:ln w="12700">
            <a:solidFill>
              <a:schemeClr val="tx2">
                <a:lumMod val="50000"/>
                <a:lumOff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6"/>
          <p:cNvSpPr txBox="1">
            <a:spLocks/>
          </p:cNvSpPr>
          <p:nvPr/>
        </p:nvSpPr>
        <p:spPr bwMode="auto">
          <a:xfrm>
            <a:off x="5014326" y="1791937"/>
            <a:ext cx="3850892" cy="605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Font typeface="Arial" charset="0"/>
              <a:buNone/>
            </a:pPr>
            <a:r>
              <a:rPr lang="en-AU" sz="2400" b="1" dirty="0" smtClean="0"/>
              <a:t>Survey areas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5014326" y="2391039"/>
            <a:ext cx="3850894" cy="3486921"/>
            <a:chOff x="4980873" y="2509023"/>
            <a:chExt cx="3850894" cy="3486921"/>
          </a:xfrm>
        </p:grpSpPr>
        <p:sp>
          <p:nvSpPr>
            <p:cNvPr id="23" name="Rectangle 22"/>
            <p:cNvSpPr/>
            <p:nvPr/>
          </p:nvSpPr>
          <p:spPr>
            <a:xfrm>
              <a:off x="4980875" y="2509023"/>
              <a:ext cx="1837043" cy="1069278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600" b="1" dirty="0" smtClean="0">
                  <a:solidFill>
                    <a:schemeClr val="bg1"/>
                  </a:solidFill>
                </a:rPr>
                <a:t>Cost of doing business</a:t>
              </a:r>
              <a:endParaRPr lang="en-GB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994724" y="2509023"/>
              <a:ext cx="1837043" cy="106927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600" b="1" dirty="0" smtClean="0">
                  <a:solidFill>
                    <a:schemeClr val="tx1"/>
                  </a:solidFill>
                </a:rPr>
                <a:t>Delivery and Support</a:t>
              </a:r>
              <a:endParaRPr lang="en-GB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980874" y="3743063"/>
              <a:ext cx="1837043" cy="106927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600" b="1" dirty="0" smtClean="0">
                  <a:solidFill>
                    <a:schemeClr val="tx1"/>
                  </a:solidFill>
                </a:rPr>
                <a:t>Flexibility and ease of doing business</a:t>
              </a:r>
              <a:endParaRPr lang="en-GB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994723" y="3743063"/>
              <a:ext cx="1837043" cy="1069278"/>
            </a:xfrm>
            <a:prstGeom prst="rect">
              <a:avLst/>
            </a:prstGeom>
            <a:solidFill>
              <a:srgbClr val="6666FF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600" b="1" dirty="0" smtClean="0">
                  <a:solidFill>
                    <a:schemeClr val="bg1"/>
                  </a:solidFill>
                </a:rPr>
                <a:t>Quality</a:t>
              </a:r>
              <a:endParaRPr lang="en-GB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980873" y="4926666"/>
              <a:ext cx="1837043" cy="1069278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600" b="1" dirty="0" smtClean="0">
                  <a:solidFill>
                    <a:schemeClr val="bg1"/>
                  </a:solidFill>
                </a:rPr>
                <a:t>Partnership</a:t>
              </a:r>
              <a:endParaRPr lang="en-GB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994721" y="4926666"/>
              <a:ext cx="1837043" cy="106927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600" b="1" dirty="0" smtClean="0">
                  <a:solidFill>
                    <a:schemeClr val="bg1"/>
                  </a:solidFill>
                </a:rPr>
                <a:t>Competitiveness</a:t>
              </a:r>
              <a:endParaRPr lang="en-GB" sz="16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161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36286" y="-39313"/>
            <a:ext cx="91440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AU" sz="3600" b="1" dirty="0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Key Messages…</a:t>
            </a:r>
            <a:endParaRPr lang="en-GB" sz="20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174" y="1789405"/>
            <a:ext cx="2168466" cy="204415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839629" y="4071292"/>
            <a:ext cx="4204010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8000" indent="-468000">
              <a:spcAft>
                <a:spcPts val="1200"/>
              </a:spcAft>
              <a:buClr>
                <a:schemeClr val="accent1">
                  <a:lumMod val="75000"/>
                </a:schemeClr>
              </a:buClr>
              <a:buSzPct val="121000"/>
              <a:buFont typeface="Wingdings 2" pitchFamily="18" charset="2"/>
              <a:buChar char=""/>
            </a:pPr>
            <a:r>
              <a:rPr lang="en-US" sz="2800" dirty="0" smtClean="0"/>
              <a:t>Payment Timeliness</a:t>
            </a:r>
          </a:p>
          <a:p>
            <a:pPr marL="468000" indent="-468000">
              <a:spcAft>
                <a:spcPts val="1200"/>
              </a:spcAft>
              <a:buClr>
                <a:schemeClr val="accent1">
                  <a:lumMod val="75000"/>
                </a:schemeClr>
              </a:buClr>
              <a:buSzPct val="121000"/>
              <a:buFont typeface="Wingdings 2" pitchFamily="18" charset="2"/>
              <a:buChar char=""/>
            </a:pPr>
            <a:r>
              <a:rPr lang="en-US" sz="2800" dirty="0" smtClean="0"/>
              <a:t>Project </a:t>
            </a:r>
            <a:r>
              <a:rPr lang="en-US" sz="2800" dirty="0"/>
              <a:t>Management (Cycle Time</a:t>
            </a:r>
            <a:r>
              <a:rPr lang="en-US" sz="2800" dirty="0" smtClean="0"/>
              <a:t>)</a:t>
            </a:r>
            <a:endParaRPr lang="en-GB" sz="2800" dirty="0"/>
          </a:p>
        </p:txBody>
      </p:sp>
      <p:sp>
        <p:nvSpPr>
          <p:cNvPr id="9" name="Rectangle 8"/>
          <p:cNvSpPr/>
          <p:nvPr/>
        </p:nvSpPr>
        <p:spPr>
          <a:xfrm>
            <a:off x="310065" y="4054111"/>
            <a:ext cx="420401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8000" indent="-468000">
              <a:spcAft>
                <a:spcPts val="1200"/>
              </a:spcAft>
              <a:buClr>
                <a:srgbClr val="669900"/>
              </a:buClr>
              <a:buSzPct val="121000"/>
              <a:buFont typeface="Wingdings" pitchFamily="2" charset="2"/>
              <a:buChar char="ü"/>
            </a:pPr>
            <a:r>
              <a:rPr lang="en-US" sz="2800" dirty="0" smtClean="0"/>
              <a:t>Future Business</a:t>
            </a:r>
          </a:p>
          <a:p>
            <a:pPr marL="468000" indent="-468000">
              <a:spcAft>
                <a:spcPts val="1200"/>
              </a:spcAft>
              <a:buClr>
                <a:srgbClr val="669900"/>
              </a:buClr>
              <a:buSzPct val="121000"/>
              <a:buFont typeface="Wingdings" pitchFamily="2" charset="2"/>
              <a:buChar char="ü"/>
            </a:pPr>
            <a:r>
              <a:rPr lang="en-US" sz="2800" dirty="0" smtClean="0"/>
              <a:t>Personnel</a:t>
            </a:r>
          </a:p>
          <a:p>
            <a:pPr marL="468000" indent="-468000">
              <a:spcAft>
                <a:spcPts val="1200"/>
              </a:spcAft>
              <a:buClr>
                <a:srgbClr val="669900"/>
              </a:buClr>
              <a:buSzPct val="121000"/>
              <a:buFont typeface="Wingdings" pitchFamily="2" charset="2"/>
              <a:buChar char="ü"/>
            </a:pPr>
            <a:r>
              <a:rPr lang="en-US" sz="2800" dirty="0" smtClean="0"/>
              <a:t>Purchase Orders</a:t>
            </a:r>
            <a:endParaRPr lang="en-GB" sz="2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75300" y="1789404"/>
            <a:ext cx="2281767" cy="2044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26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685737"/>
            <a:ext cx="91440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2400" b="1" dirty="0">
                <a:latin typeface="Segoe Print" pitchFamily="2" charset="0"/>
                <a:ea typeface="+mj-ea"/>
                <a:cs typeface="+mj-cs"/>
              </a:rPr>
              <a:t>P</a:t>
            </a:r>
            <a:r>
              <a:rPr lang="en-AU" sz="2400" b="1" dirty="0" smtClean="0">
                <a:latin typeface="Segoe Print" pitchFamily="2" charset="0"/>
                <a:ea typeface="+mj-ea"/>
                <a:cs typeface="+mj-cs"/>
              </a:rPr>
              <a:t>aid on time</a:t>
            </a:r>
            <a:endParaRPr lang="en-GB" sz="1400" dirty="0">
              <a:latin typeface="Segoe Print" pitchFamily="2" charset="0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" y="1184056"/>
            <a:ext cx="914400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rgbClr val="00B0F0"/>
                </a:solidFill>
              </a:rPr>
              <a:t>On-Time Payment Performance: Percent Invoices Paid On Time</a:t>
            </a:r>
            <a:endParaRPr lang="en-GB" sz="1600" b="1" dirty="0">
              <a:solidFill>
                <a:srgbClr val="00B0F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3600" y="1572478"/>
            <a:ext cx="7416800" cy="4344083"/>
          </a:xfrm>
          <a:prstGeom prst="rect">
            <a:avLst/>
          </a:prstGeom>
        </p:spPr>
      </p:pic>
      <p:sp>
        <p:nvSpPr>
          <p:cNvPr id="9" name="Rectangular Callout 8"/>
          <p:cNvSpPr/>
          <p:nvPr/>
        </p:nvSpPr>
        <p:spPr>
          <a:xfrm>
            <a:off x="6227654" y="1689638"/>
            <a:ext cx="2857355" cy="612648"/>
          </a:xfrm>
          <a:prstGeom prst="wedgeRectCallout">
            <a:avLst>
              <a:gd name="adj1" fmla="val -32514"/>
              <a:gd name="adj2" fmla="val 102125"/>
            </a:avLst>
          </a:prstGeom>
          <a:solidFill>
            <a:schemeClr val="accent1">
              <a:alpha val="99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chemeClr val="accent5"/>
                </a:solidFill>
              </a:rPr>
              <a:t> 3% lift on 6 month </a:t>
            </a:r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accent5"/>
                </a:solidFill>
              </a:rPr>
              <a:t>MA</a:t>
            </a:r>
            <a:endParaRPr lang="en-US" dirty="0">
              <a:ln>
                <a:solidFill>
                  <a:schemeClr val="tx1"/>
                </a:solidFill>
              </a:ln>
              <a:solidFill>
                <a:schemeClr val="accent5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2572" y="-18143"/>
            <a:ext cx="9113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3600" b="1" dirty="0">
                <a:solidFill>
                  <a:schemeClr val="bg1"/>
                </a:solidFill>
              </a:rPr>
              <a:t>Improvement initiatives </a:t>
            </a:r>
            <a:r>
              <a:rPr lang="fr-FR" sz="3600" b="1" dirty="0" smtClean="0">
                <a:solidFill>
                  <a:schemeClr val="bg1"/>
                </a:solidFill>
              </a:rPr>
              <a:t>’</a:t>
            </a:r>
            <a:r>
              <a:rPr lang="en-AU" sz="3600" b="1" dirty="0" smtClean="0">
                <a:solidFill>
                  <a:schemeClr val="bg1"/>
                </a:solidFill>
              </a:rPr>
              <a:t>15-’16</a:t>
            </a:r>
            <a:endParaRPr lang="en-GB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75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716335"/>
            <a:ext cx="91440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2400" b="1" dirty="0" smtClean="0">
                <a:latin typeface="Segoe Print" pitchFamily="2" charset="0"/>
                <a:ea typeface="+mj-ea"/>
                <a:cs typeface="+mj-cs"/>
              </a:rPr>
              <a:t>Purchase Order management</a:t>
            </a:r>
            <a:endParaRPr lang="en-GB" sz="1400" dirty="0">
              <a:latin typeface="Segoe Print" pitchFamily="2" charset="0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" y="1125064"/>
            <a:ext cx="914400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rgbClr val="002060"/>
                </a:solidFill>
              </a:rPr>
              <a:t>Purchase Orders raised after Invoice Date (%)</a:t>
            </a:r>
            <a:endParaRPr lang="en-GB" sz="1600" b="1" dirty="0">
              <a:solidFill>
                <a:srgbClr val="00206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0900" y="1503723"/>
            <a:ext cx="7429500" cy="4400105"/>
          </a:xfrm>
          <a:prstGeom prst="rect">
            <a:avLst/>
          </a:prstGeom>
        </p:spPr>
      </p:pic>
      <p:sp>
        <p:nvSpPr>
          <p:cNvPr id="8" name="Rectangular Callout 7"/>
          <p:cNvSpPr/>
          <p:nvPr/>
        </p:nvSpPr>
        <p:spPr>
          <a:xfrm>
            <a:off x="6168662" y="1689638"/>
            <a:ext cx="2857355" cy="612648"/>
          </a:xfrm>
          <a:prstGeom prst="wedgeRectCallout">
            <a:avLst>
              <a:gd name="adj1" fmla="val -32514"/>
              <a:gd name="adj2" fmla="val 102125"/>
            </a:avLst>
          </a:prstGeom>
          <a:solidFill>
            <a:schemeClr val="accent1">
              <a:alpha val="99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chemeClr val="accent5"/>
                </a:solidFill>
              </a:rPr>
              <a:t> </a:t>
            </a:r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accent5"/>
                </a:solidFill>
              </a:rPr>
              <a:t>6% gain on </a:t>
            </a:r>
            <a:r>
              <a:rPr lang="en-US" dirty="0">
                <a:ln>
                  <a:solidFill>
                    <a:schemeClr val="tx1"/>
                  </a:solidFill>
                </a:ln>
                <a:solidFill>
                  <a:schemeClr val="accent5"/>
                </a:solidFill>
              </a:rPr>
              <a:t>6 month </a:t>
            </a:r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accent5"/>
                </a:solidFill>
              </a:rPr>
              <a:t>MA</a:t>
            </a:r>
            <a:endParaRPr lang="en-US" dirty="0">
              <a:ln>
                <a:solidFill>
                  <a:schemeClr val="tx1"/>
                </a:solidFill>
              </a:ln>
              <a:solidFill>
                <a:schemeClr val="accent5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143" y="-36286"/>
            <a:ext cx="9113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3600" b="1" dirty="0">
                <a:solidFill>
                  <a:schemeClr val="bg1"/>
                </a:solidFill>
              </a:rPr>
              <a:t>Improvement initiatives </a:t>
            </a:r>
            <a:r>
              <a:rPr lang="fr-FR" sz="3600" b="1" dirty="0">
                <a:solidFill>
                  <a:schemeClr val="bg1"/>
                </a:solidFill>
              </a:rPr>
              <a:t>’</a:t>
            </a:r>
            <a:r>
              <a:rPr lang="en-AU" sz="3600" b="1" dirty="0">
                <a:solidFill>
                  <a:schemeClr val="bg1"/>
                </a:solidFill>
              </a:rPr>
              <a:t>15-’16</a:t>
            </a:r>
            <a:endParaRPr lang="en-GB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2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855137"/>
            <a:ext cx="91440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2400" b="1" dirty="0" smtClean="0">
                <a:latin typeface="Segoe Print" pitchFamily="2" charset="0"/>
                <a:ea typeface="+mj-ea"/>
                <a:cs typeface="+mj-cs"/>
              </a:rPr>
              <a:t>Project </a:t>
            </a:r>
            <a:r>
              <a:rPr lang="en-AU" sz="2400" b="1" dirty="0">
                <a:latin typeface="Segoe Print" pitchFamily="2" charset="0"/>
                <a:ea typeface="+mj-ea"/>
                <a:cs typeface="+mj-cs"/>
              </a:rPr>
              <a:t>M</a:t>
            </a:r>
            <a:r>
              <a:rPr lang="en-AU" sz="2400" b="1" dirty="0" smtClean="0">
                <a:latin typeface="Segoe Print" pitchFamily="2" charset="0"/>
                <a:ea typeface="+mj-ea"/>
                <a:cs typeface="+mj-cs"/>
              </a:rPr>
              <a:t>anagement</a:t>
            </a:r>
            <a:endParaRPr lang="en-GB" sz="1400" dirty="0">
              <a:latin typeface="Segoe Print" pitchFamily="2" charset="0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286" y="-54429"/>
            <a:ext cx="9113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3600" b="1" dirty="0">
                <a:solidFill>
                  <a:schemeClr val="bg1"/>
                </a:solidFill>
              </a:rPr>
              <a:t>Improvement initiatives </a:t>
            </a:r>
            <a:r>
              <a:rPr lang="fr-FR" sz="3600" b="1" dirty="0">
                <a:solidFill>
                  <a:schemeClr val="bg1"/>
                </a:solidFill>
              </a:rPr>
              <a:t>’</a:t>
            </a:r>
            <a:r>
              <a:rPr lang="en-AU" sz="3600" b="1" dirty="0">
                <a:solidFill>
                  <a:schemeClr val="bg1"/>
                </a:solidFill>
              </a:rPr>
              <a:t>15-’16</a:t>
            </a:r>
            <a:endParaRPr lang="en-GB" sz="3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58840" y="2067979"/>
            <a:ext cx="2865120" cy="369331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How we improve project management</a:t>
            </a:r>
          </a:p>
          <a:p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Project pipeline visibility</a:t>
            </a:r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Planning</a:t>
            </a:r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Resources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Risk management</a:t>
            </a:r>
          </a:p>
          <a:p>
            <a:pPr marL="285750" indent="-285750">
              <a:buFont typeface="Arial"/>
              <a:buChar char="•"/>
            </a:pPr>
            <a:endParaRPr lang="en-US" dirty="0" smtClean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0687692"/>
              </p:ext>
            </p:extLst>
          </p:nvPr>
        </p:nvGraphicFramePr>
        <p:xfrm>
          <a:off x="252412" y="1517332"/>
          <a:ext cx="5279708" cy="5157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1095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SWTrainLink-ppt-template (1)">
  <a:themeElements>
    <a:clrScheme name="NSW Trains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DF4C1D"/>
      </a:accent1>
      <a:accent2>
        <a:srgbClr val="FBBA00"/>
      </a:accent2>
      <a:accent3>
        <a:srgbClr val="FFFFFF"/>
      </a:accent3>
      <a:accent4>
        <a:srgbClr val="000000"/>
      </a:accent4>
      <a:accent5>
        <a:srgbClr val="666666"/>
      </a:accent5>
      <a:accent6>
        <a:srgbClr val="EDEDED"/>
      </a:accent6>
      <a:hlink>
        <a:srgbClr val="F28E00"/>
      </a:hlink>
      <a:folHlink>
        <a:srgbClr val="F28E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NSWTrainLink-ppt-template (1)</Template>
  <TotalTime>993</TotalTime>
  <Words>283</Words>
  <Application>Microsoft Office PowerPoint</Application>
  <PresentationFormat>On-screen Show (4:3)</PresentationFormat>
  <Paragraphs>69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NSWTrainLink-ppt-template (1)</vt:lpstr>
      <vt:lpstr>Siju Johny Head of Procurement, NSW TrainLink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TfNSW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DIMOVSKI, SYLVIA</dc:creator>
  <cp:lastModifiedBy>CHEHADE, Marie</cp:lastModifiedBy>
  <cp:revision>123</cp:revision>
  <dcterms:created xsi:type="dcterms:W3CDTF">2015-10-22T03:12:47Z</dcterms:created>
  <dcterms:modified xsi:type="dcterms:W3CDTF">2016-03-01T05:15:30Z</dcterms:modified>
</cp:coreProperties>
</file>